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3" r:id="rId7"/>
    <p:sldId id="259" r:id="rId8"/>
    <p:sldId id="261" r:id="rId9"/>
    <p:sldId id="265" r:id="rId10"/>
    <p:sldId id="262" r:id="rId11"/>
  </p:sldIdLst>
  <p:sldSz cx="18288000" cy="10287000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Arial Bold" panose="020B0704020202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svg"/><Relationship Id="rId7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153" y="1595769"/>
            <a:ext cx="16701187" cy="6249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24"/>
              </a:lnSpc>
            </a:pPr>
            <a:r>
              <a:rPr lang="en-US" sz="4400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INFOSYS VIRTUAL INTERNSHIP</a:t>
            </a:r>
          </a:p>
          <a:p>
            <a:pPr algn="l">
              <a:lnSpc>
                <a:spcPts val="8824"/>
              </a:lnSpc>
            </a:pPr>
            <a:r>
              <a:rPr lang="en-US" sz="8404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ELECTVIZ</a:t>
            </a:r>
          </a:p>
          <a:p>
            <a:pPr algn="l">
              <a:lnSpc>
                <a:spcPts val="5675"/>
              </a:lnSpc>
            </a:pPr>
            <a:r>
              <a:rPr lang="en-US" sz="5404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ELECTION DATA VISUALIZATION FOR MEDIA</a:t>
            </a:r>
          </a:p>
          <a:p>
            <a:pPr algn="l">
              <a:lnSpc>
                <a:spcPts val="8824"/>
              </a:lnSpc>
            </a:pPr>
            <a:r>
              <a:rPr lang="en-US" sz="5404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Group -1</a:t>
            </a:r>
          </a:p>
          <a:p>
            <a:pPr algn="l">
              <a:lnSpc>
                <a:spcPts val="8824"/>
              </a:lnSpc>
            </a:pPr>
            <a:r>
              <a:rPr lang="en-US" sz="5404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Batch -11</a:t>
            </a:r>
          </a:p>
          <a:p>
            <a:pPr algn="l">
              <a:lnSpc>
                <a:spcPts val="8824"/>
              </a:lnSpc>
            </a:pPr>
            <a:endParaRPr lang="en-US" sz="5404" dirty="0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683992" y="4827824"/>
            <a:ext cx="5604008" cy="5614216"/>
          </a:xfrm>
          <a:custGeom>
            <a:avLst/>
            <a:gdLst/>
            <a:ahLst/>
            <a:cxnLst/>
            <a:rect l="l" t="t" r="r" b="b"/>
            <a:pathLst>
              <a:path w="5604008" h="5614216">
                <a:moveTo>
                  <a:pt x="0" y="0"/>
                </a:moveTo>
                <a:lnTo>
                  <a:pt x="5604008" y="0"/>
                </a:lnTo>
                <a:lnTo>
                  <a:pt x="5604008" y="5614216"/>
                </a:lnTo>
                <a:lnTo>
                  <a:pt x="0" y="561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8409" y="8428644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7" y="0"/>
                </a:lnTo>
                <a:lnTo>
                  <a:pt x="4763917" y="2381958"/>
                </a:lnTo>
                <a:lnTo>
                  <a:pt x="0" y="238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39213" y="4547510"/>
            <a:ext cx="13542884" cy="57072"/>
          </a:xfrm>
          <a:custGeom>
            <a:avLst/>
            <a:gdLst/>
            <a:ahLst/>
            <a:cxnLst/>
            <a:rect l="l" t="t" r="r" b="b"/>
            <a:pathLst>
              <a:path w="13542884" h="57072">
                <a:moveTo>
                  <a:pt x="0" y="0"/>
                </a:moveTo>
                <a:lnTo>
                  <a:pt x="13542885" y="0"/>
                </a:lnTo>
                <a:lnTo>
                  <a:pt x="13542885" y="57072"/>
                </a:lnTo>
                <a:lnTo>
                  <a:pt x="0" y="57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83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17153" y="6874946"/>
            <a:ext cx="9322953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8"/>
              </a:lnSpc>
            </a:pPr>
            <a:r>
              <a:rPr lang="en-US" sz="3677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Mentor - Mrs. Nityashree S J</a:t>
            </a:r>
          </a:p>
          <a:p>
            <a:pPr algn="l">
              <a:lnSpc>
                <a:spcPts val="5148"/>
              </a:lnSpc>
            </a:pPr>
            <a:r>
              <a:rPr lang="en-US" sz="3677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Submitted by – Male Nikhitha </a:t>
            </a:r>
          </a:p>
          <a:p>
            <a:pPr algn="l">
              <a:lnSpc>
                <a:spcPts val="3706"/>
              </a:lnSpc>
            </a:pPr>
            <a:endParaRPr lang="en-US" sz="3677" b="1" dirty="0">
              <a:solidFill>
                <a:srgbClr val="362C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7658" y="3004457"/>
            <a:ext cx="14140225" cy="163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1440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24743" y="4774882"/>
            <a:ext cx="9956489" cy="64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1039174" y="8570340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7" y="0"/>
                </a:lnTo>
                <a:lnTo>
                  <a:pt x="4763917" y="2381958"/>
                </a:lnTo>
                <a:lnTo>
                  <a:pt x="0" y="238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614" y="6205241"/>
            <a:ext cx="10014222" cy="47301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9702" y="2460378"/>
            <a:ext cx="6842469" cy="6382158"/>
          </a:xfrm>
          <a:custGeom>
            <a:avLst/>
            <a:gdLst/>
            <a:ahLst/>
            <a:cxnLst/>
            <a:rect l="l" t="t" r="r" b="b"/>
            <a:pathLst>
              <a:path w="6842469" h="6382158">
                <a:moveTo>
                  <a:pt x="0" y="0"/>
                </a:moveTo>
                <a:lnTo>
                  <a:pt x="6842469" y="0"/>
                </a:lnTo>
                <a:lnTo>
                  <a:pt x="6842469" y="6382158"/>
                </a:lnTo>
                <a:lnTo>
                  <a:pt x="0" y="638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14502" y="749087"/>
            <a:ext cx="6658997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77762" y="2640863"/>
            <a:ext cx="8921778" cy="707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981" lvl="1" indent="-323491" algn="l">
              <a:lnSpc>
                <a:spcPts val="4195"/>
              </a:lnSpc>
              <a:buFont typeface="Arial"/>
              <a:buChar char="•"/>
            </a:pPr>
            <a:r>
              <a:rPr lang="en-US" sz="2996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ElectViz – Election Data Visualization for Media</a:t>
            </a:r>
            <a:r>
              <a:rPr lang="en-US" sz="2996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 is an interactive data analytics project developed using </a:t>
            </a:r>
            <a:r>
              <a:rPr lang="en-US" sz="2996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Microsoft Power BI</a:t>
            </a:r>
            <a:r>
              <a:rPr lang="en-US" sz="2996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, aimed at analyzing Indian </a:t>
            </a:r>
            <a:r>
              <a:rPr lang="en-US" sz="2996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National-level General Election data from kaggle</a:t>
            </a:r>
            <a:r>
              <a:rPr lang="en-US" sz="2996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646981" lvl="1" indent="-323491" algn="l">
              <a:lnSpc>
                <a:spcPts val="4195"/>
              </a:lnSpc>
              <a:buFont typeface="Arial"/>
              <a:buChar char="•"/>
            </a:pPr>
            <a:r>
              <a:rPr lang="en-US" sz="2996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project focuses on transforming large and complex election datasets into visually engaging and interactive dashboards. </a:t>
            </a:r>
          </a:p>
          <a:p>
            <a:pPr marL="646981" lvl="1" indent="-323491" algn="l">
              <a:lnSpc>
                <a:spcPts val="4375"/>
              </a:lnSpc>
              <a:buFont typeface="Arial"/>
              <a:buChar char="•"/>
            </a:pPr>
            <a:r>
              <a:rPr lang="en-US" sz="2996" spc="29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These dashboards help users explore voting patterns, voter turnout, party performance, candidate participation, and gender representation across different states, regions, and election years.</a:t>
            </a:r>
          </a:p>
        </p:txBody>
      </p:sp>
      <p:sp>
        <p:nvSpPr>
          <p:cNvPr id="5" name="Freeform 5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340" y="8232155"/>
            <a:ext cx="2117083" cy="211708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73474" y="3191234"/>
            <a:ext cx="10614526" cy="4075171"/>
          </a:xfrm>
          <a:custGeom>
            <a:avLst/>
            <a:gdLst/>
            <a:ahLst/>
            <a:cxnLst/>
            <a:rect l="l" t="t" r="r" b="b"/>
            <a:pathLst>
              <a:path w="10614526" h="4075171">
                <a:moveTo>
                  <a:pt x="0" y="0"/>
                </a:moveTo>
                <a:lnTo>
                  <a:pt x="10614526" y="0"/>
                </a:lnTo>
                <a:lnTo>
                  <a:pt x="10614526" y="4075171"/>
                </a:lnTo>
                <a:lnTo>
                  <a:pt x="0" y="4075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1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66318" y="2225219"/>
            <a:ext cx="6580728" cy="706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309" lvl="1" indent="-332655" algn="l">
              <a:lnSpc>
                <a:spcPts val="4314"/>
              </a:lnSpc>
              <a:buFont typeface="Arial"/>
              <a:buChar char="•"/>
            </a:pPr>
            <a:r>
              <a:rPr lang="en-US" sz="3081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ElectViz system is designed using a layered architecture where raw election data is first cleaned and transformed before analysis.</a:t>
            </a:r>
          </a:p>
          <a:p>
            <a:pPr marL="665309" lvl="1" indent="-332655" algn="l">
              <a:lnSpc>
                <a:spcPts val="4314"/>
              </a:lnSpc>
              <a:buFont typeface="Arial"/>
              <a:buChar char="•"/>
            </a:pPr>
            <a:r>
              <a:rPr lang="en-US" sz="3081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A structured data model enables efficient calculations, filtering, and cross-dashboard interactions in Power BI.</a:t>
            </a:r>
          </a:p>
          <a:p>
            <a:pPr marL="665309" lvl="1" indent="-332655" algn="l">
              <a:lnSpc>
                <a:spcPts val="4314"/>
              </a:lnSpc>
              <a:buFont typeface="Arial"/>
              <a:buChar char="•"/>
            </a:pPr>
            <a:r>
              <a:rPr lang="en-US" sz="3081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final layer presents insights through interactive dashboards optimized for clarity, performance, and storytelling.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74818" y="819329"/>
            <a:ext cx="1167770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SYSTEM DESIGN &amp; WORKFLOW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416D-FB95-3B87-FF17-080327E4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7353300" y="733706"/>
            <a:ext cx="4038600" cy="916329"/>
          </a:xfrm>
        </p:spPr>
        <p:txBody>
          <a:bodyPr>
            <a:normAutofit/>
          </a:bodyPr>
          <a:lstStyle/>
          <a:p>
            <a:r>
              <a:rPr lang="en-US" sz="5400" dirty="0"/>
              <a:t>MILESTONES</a:t>
            </a:r>
            <a:endParaRPr lang="en-IN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430B3-EE16-B7AC-07C1-2A750ACF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2019300"/>
            <a:ext cx="7772400" cy="7620001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 1: Data Collection &amp; Preprocessing</a:t>
            </a:r>
          </a:p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Collected Indian General Election dataset from Kaggle</a:t>
            </a:r>
          </a:p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Cleaned and standardized data using Power Query</a:t>
            </a:r>
          </a:p>
          <a:p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 2: Initial Dashboard Development</a:t>
            </a:r>
          </a:p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Election Overview dashboard</a:t>
            </a:r>
          </a:p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Gender Analysis and Regional Analysis pages</a:t>
            </a:r>
          </a:p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slicers and interactive visuals</a:t>
            </a:r>
          </a:p>
          <a:p>
            <a:b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AD93B-1AE6-3E05-38D1-A3D842F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305" y="0"/>
            <a:ext cx="4761389" cy="238374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6150D70-DEC0-9D65-DF6C-3DA981F1ECA9}"/>
              </a:ext>
            </a:extLst>
          </p:cNvPr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905D7-2679-75E3-D4EF-8549C9CA1C8E}"/>
              </a:ext>
            </a:extLst>
          </p:cNvPr>
          <p:cNvSpPr txBox="1"/>
          <p:nvPr/>
        </p:nvSpPr>
        <p:spPr>
          <a:xfrm>
            <a:off x="10182503" y="2171700"/>
            <a:ext cx="69342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Milestone 3: Core Trend &amp; Participation Analysis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Built State-Wise Voting Trend dashboard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Developed Candidate Participation Analysis</a:t>
            </a:r>
          </a:p>
          <a:p>
            <a:pPr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Milestone 4: Advanced Insights &amp; Performance Evaluation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Created Voter Turnout Analysis dashboard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Designed Top Party Performance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E3225-9B26-196D-854B-3E2DE7F62F70}"/>
              </a:ext>
            </a:extLst>
          </p:cNvPr>
          <p:cNvSpPr txBox="1"/>
          <p:nvPr/>
        </p:nvSpPr>
        <p:spPr>
          <a:xfrm>
            <a:off x="5943601" y="5168362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9325B-178E-4616-33F1-49528B52A39B}"/>
              </a:ext>
            </a:extLst>
          </p:cNvPr>
          <p:cNvSpPr txBox="1"/>
          <p:nvPr/>
        </p:nvSpPr>
        <p:spPr>
          <a:xfrm rot="5400000">
            <a:off x="5677749" y="5731791"/>
            <a:ext cx="8360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8956524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000">
            <a:off x="765645" y="1721411"/>
            <a:ext cx="7921643" cy="4183588"/>
          </a:xfrm>
          <a:custGeom>
            <a:avLst/>
            <a:gdLst/>
            <a:ahLst/>
            <a:cxnLst/>
            <a:rect l="l" t="t" r="r" b="b"/>
            <a:pathLst>
              <a:path w="15662437" h="6694806">
                <a:moveTo>
                  <a:pt x="0" y="27316"/>
                </a:moveTo>
                <a:lnTo>
                  <a:pt x="15650799" y="0"/>
                </a:lnTo>
                <a:lnTo>
                  <a:pt x="15662436" y="6667490"/>
                </a:lnTo>
                <a:lnTo>
                  <a:pt x="11637" y="6694806"/>
                </a:lnTo>
                <a:lnTo>
                  <a:pt x="0" y="27316"/>
                </a:lnTo>
                <a:close/>
              </a:path>
            </a:pathLst>
          </a:custGeom>
          <a:blipFill>
            <a:blip r:embed="rId6"/>
            <a:stretch>
              <a:fillRect t="-3189" r="-257" b="-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511275" y="261546"/>
            <a:ext cx="7265449" cy="88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E0CCF-39C4-3103-53BB-600F494C8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068" y="6314803"/>
            <a:ext cx="7928931" cy="396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97AC34-9B07-C85A-8A95-3DA446844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46" y="6314802"/>
            <a:ext cx="7928931" cy="3972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626C8-0A7E-8DEB-03A0-31DA67CDD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068" y="1714501"/>
            <a:ext cx="7928930" cy="41974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7A3872F4-1072-F1B8-9FCC-BA1BE63BD0EB}"/>
              </a:ext>
            </a:extLst>
          </p:cNvPr>
          <p:cNvSpPr/>
          <p:nvPr/>
        </p:nvSpPr>
        <p:spPr>
          <a:xfrm flipV="1">
            <a:off x="16230600" y="0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6673797-5AFC-209E-BA95-B13526696EED}"/>
              </a:ext>
            </a:extLst>
          </p:cNvPr>
          <p:cNvSpPr/>
          <p:nvPr/>
        </p:nvSpPr>
        <p:spPr>
          <a:xfrm>
            <a:off x="-2381959" y="7923548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043FD-7429-E64C-5034-46B592BB7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723900"/>
            <a:ext cx="784860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7B96F-620D-B5A1-5D7D-7BDF016D8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87977"/>
            <a:ext cx="8305800" cy="4409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8571DB-A6E9-E181-3C33-18A76CDDC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5372100"/>
            <a:ext cx="1204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63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017" y="6357345"/>
            <a:ext cx="3847983" cy="3204321"/>
          </a:xfrm>
          <a:custGeom>
            <a:avLst/>
            <a:gdLst/>
            <a:ahLst/>
            <a:cxnLst/>
            <a:rect l="l" t="t" r="r" b="b"/>
            <a:pathLst>
              <a:path w="3847983" h="3204321">
                <a:moveTo>
                  <a:pt x="0" y="0"/>
                </a:moveTo>
                <a:lnTo>
                  <a:pt x="3847983" y="0"/>
                </a:lnTo>
                <a:lnTo>
                  <a:pt x="3847983" y="3204321"/>
                </a:lnTo>
                <a:lnTo>
                  <a:pt x="0" y="3204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890" y="2751809"/>
            <a:ext cx="3666443" cy="2726500"/>
          </a:xfrm>
          <a:custGeom>
            <a:avLst/>
            <a:gdLst/>
            <a:ahLst/>
            <a:cxnLst/>
            <a:rect l="l" t="t" r="r" b="b"/>
            <a:pathLst>
              <a:path w="3666443" h="2726500">
                <a:moveTo>
                  <a:pt x="0" y="0"/>
                </a:moveTo>
                <a:lnTo>
                  <a:pt x="3666443" y="0"/>
                </a:lnTo>
                <a:lnTo>
                  <a:pt x="3666443" y="2726501"/>
                </a:lnTo>
                <a:lnTo>
                  <a:pt x="0" y="2726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74574" y="1259305"/>
            <a:ext cx="11700773" cy="83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5600" b="1" dirty="0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FUTURE ENHANCEMENTS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9036" y="2321484"/>
            <a:ext cx="10401461" cy="6964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endParaRPr lang="en-US" sz="3099" dirty="0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latin typeface="Arial" panose="020B0604020202020204" pitchFamily="34" charset="0"/>
              </a:rPr>
              <a:t>Real-Time Election Data Integration</a:t>
            </a:r>
            <a:r>
              <a:rPr lang="en-US" altLang="en-US" sz="3200" dirty="0">
                <a:latin typeface="Arial" panose="020B0604020202020204" pitchFamily="34" charset="0"/>
              </a:rPr>
              <a:t> – Incorporate live election data feeds to provide real-time updates and dynamic dashboards.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latin typeface="Arial" panose="020B0604020202020204" pitchFamily="34" charset="0"/>
              </a:rPr>
              <a:t>Predictive Analysis</a:t>
            </a:r>
            <a:r>
              <a:rPr lang="en-US" altLang="en-US" sz="3200" dirty="0">
                <a:latin typeface="Arial" panose="020B0604020202020204" pitchFamily="34" charset="0"/>
              </a:rPr>
              <a:t> – Apply machine learning techniques to forecast voter turnout and party performance trends.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latin typeface="Arial" panose="020B0604020202020204" pitchFamily="34" charset="0"/>
              </a:rPr>
              <a:t>Constituency-Level Deep Analysis</a:t>
            </a:r>
            <a:r>
              <a:rPr lang="en-US" altLang="en-US" sz="3200" dirty="0">
                <a:latin typeface="Arial" panose="020B0604020202020204" pitchFamily="34" charset="0"/>
              </a:rPr>
              <a:t> – Expand the dashboard to include more granular constituency-wise insights and comparisons.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latin typeface="Arial" panose="020B0604020202020204" pitchFamily="34" charset="0"/>
              </a:rPr>
              <a:t>Advanced Comparative Analytics</a:t>
            </a:r>
            <a:r>
              <a:rPr lang="en-US" altLang="en-US" sz="3200" dirty="0">
                <a:latin typeface="Arial" panose="020B0604020202020204" pitchFamily="34" charset="0"/>
              </a:rPr>
              <a:t> – Enable multi-year and multi-state comparative visualizations for deeper trend analysis.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6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2075B10-7DA8-7EA9-E6CF-F09B35D4A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101996"/>
            <a:ext cx="8915400" cy="340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572C272-5439-ABDA-995F-CF9293D6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33347"/>
            <a:chOff x="0" y="0"/>
            <a:chExt cx="24384000" cy="52444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620" b="50729"/>
            <a:stretch>
              <a:fillRect/>
            </a:stretch>
          </p:blipFill>
          <p:spPr>
            <a:xfrm>
              <a:off x="0" y="0"/>
              <a:ext cx="24384000" cy="52444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971668" y="5143500"/>
            <a:ext cx="4926299" cy="3143573"/>
            <a:chOff x="0" y="0"/>
            <a:chExt cx="1297461" cy="827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7461" cy="827937"/>
            </a:xfrm>
            <a:custGeom>
              <a:avLst/>
              <a:gdLst/>
              <a:ahLst/>
              <a:cxnLst/>
              <a:rect l="l" t="t" r="r" b="b"/>
              <a:pathLst>
                <a:path w="1297461" h="827937">
                  <a:moveTo>
                    <a:pt x="0" y="0"/>
                  </a:moveTo>
                  <a:lnTo>
                    <a:pt x="1297461" y="0"/>
                  </a:lnTo>
                  <a:lnTo>
                    <a:pt x="1297461" y="827937"/>
                  </a:lnTo>
                  <a:lnTo>
                    <a:pt x="0" y="827937"/>
                  </a:lnTo>
                  <a:close/>
                </a:path>
              </a:pathLst>
            </a:custGeom>
            <a:solidFill>
              <a:srgbClr val="3779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97461" cy="87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44111" y="4256106"/>
            <a:ext cx="10011926" cy="52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ElectViz project effectively transforms complex Indian election data into clear and interactive visual insights using Power BI.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It enables meaningful analysis of voting patterns, voter turnout, party performance, and candidate participation.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dashboards support data-driven storytelling for media, analysts, and the general public.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Overall, the project demonstrates the real-world impact of data analytics and visualization in understanding democratic processes.</a:t>
            </a:r>
          </a:p>
        </p:txBody>
      </p:sp>
      <p:sp>
        <p:nvSpPr>
          <p:cNvPr id="8" name="Freeform 8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314519" y="6123687"/>
            <a:ext cx="4240597" cy="104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4"/>
              </a:lnSpc>
              <a:spcBef>
                <a:spcPct val="0"/>
              </a:spcBef>
            </a:pPr>
            <a:r>
              <a:rPr lang="en-US" sz="5917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7455-7633-2BF5-6190-06E312DA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68119"/>
            <a:ext cx="7772400" cy="11430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ACKNOWLEDGEMENT</a:t>
            </a:r>
            <a:endParaRPr lang="en-IN" sz="5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6D88-BA36-CE69-8DF2-5BDBA13E0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840966"/>
            <a:ext cx="8610600" cy="5579133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We would like to express our sincere gratitude to: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Infosys Springboard Team for organizing this valuable virtual internship opportunity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Our Mentor for continuous guidance, constructive feedback, and support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My Teammates for their collaboration, encouragement, and shared insights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This internship has been a meaningful step in enhancing our professional growth and technical expertise.</a:t>
            </a:r>
          </a:p>
          <a:p>
            <a:endParaRPr lang="en-I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D469205-C846-9A4D-2133-FAD92F1EA953}"/>
              </a:ext>
            </a:extLst>
          </p:cNvPr>
          <p:cNvSpPr/>
          <p:nvPr/>
        </p:nvSpPr>
        <p:spPr>
          <a:xfrm flipV="1">
            <a:off x="16230600" y="0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61B97C30-CF3F-82C1-A847-C285B77B9566}"/>
              </a:ext>
            </a:extLst>
          </p:cNvPr>
          <p:cNvSpPr/>
          <p:nvPr/>
        </p:nvSpPr>
        <p:spPr>
          <a:xfrm>
            <a:off x="-2381959" y="7923548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871F0-D270-A407-26D9-BE05459F5133}"/>
              </a:ext>
            </a:extLst>
          </p:cNvPr>
          <p:cNvSpPr txBox="1"/>
          <p:nvPr/>
        </p:nvSpPr>
        <p:spPr>
          <a:xfrm>
            <a:off x="10439401" y="2705100"/>
            <a:ext cx="7239000" cy="3144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Election Dataset – Kaggle</a:t>
            </a:r>
          </a:p>
          <a:p>
            <a:pPr marL="259080" lvl="1" algn="l">
              <a:lnSpc>
                <a:spcPts val="3359"/>
              </a:lnSpc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Microsoft Power BI Official Documentation</a:t>
            </a:r>
          </a:p>
          <a:p>
            <a:pPr marL="259080" lvl="1" algn="l">
              <a:lnSpc>
                <a:spcPts val="3359"/>
              </a:lnSpc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Infosys Springboard Virtual Internship Course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6E25-0B4A-CC19-A676-AF5BDF6A6268}"/>
              </a:ext>
            </a:extLst>
          </p:cNvPr>
          <p:cNvSpPr txBox="1"/>
          <p:nvPr/>
        </p:nvSpPr>
        <p:spPr>
          <a:xfrm>
            <a:off x="10744199" y="1250868"/>
            <a:ext cx="548640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81F7-C605-D07F-A919-49E8A180EE7E}"/>
              </a:ext>
            </a:extLst>
          </p:cNvPr>
          <p:cNvSpPr txBox="1"/>
          <p:nvPr/>
        </p:nvSpPr>
        <p:spPr>
          <a:xfrm rot="5400000">
            <a:off x="6059451" y="5163497"/>
            <a:ext cx="8360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2262453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466</Words>
  <Application>Microsoft Office PowerPoint</Application>
  <PresentationFormat>Custom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Bold</vt:lpstr>
      <vt:lpstr>Calibri</vt:lpstr>
      <vt:lpstr>Arial Black</vt:lpstr>
      <vt:lpstr>Office Theme</vt:lpstr>
      <vt:lpstr>PowerPoint Presentation</vt:lpstr>
      <vt:lpstr>PowerPoint Presentation</vt:lpstr>
      <vt:lpstr>PowerPoint Presentation</vt:lpstr>
      <vt:lpstr>MILESTONES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</dc:title>
  <dc:creator>Male Nikhitha</dc:creator>
  <cp:lastModifiedBy>Sirisha Battu</cp:lastModifiedBy>
  <cp:revision>17</cp:revision>
  <dcterms:created xsi:type="dcterms:W3CDTF">2006-08-16T00:00:00Z</dcterms:created>
  <dcterms:modified xsi:type="dcterms:W3CDTF">2026-02-20T08:10:00Z</dcterms:modified>
  <dc:identifier>DAHA6UM35eU</dc:identifier>
</cp:coreProperties>
</file>